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70" r:id="rId5"/>
    <p:sldId id="282" r:id="rId6"/>
    <p:sldId id="271" r:id="rId7"/>
    <p:sldId id="269" r:id="rId8"/>
    <p:sldId id="273" r:id="rId9"/>
    <p:sldId id="274" r:id="rId10"/>
    <p:sldId id="275" r:id="rId11"/>
    <p:sldId id="277" r:id="rId12"/>
    <p:sldId id="278" r:id="rId13"/>
    <p:sldId id="279" r:id="rId14"/>
    <p:sldId id="276" r:id="rId15"/>
    <p:sldId id="280" r:id="rId16"/>
    <p:sldId id="281" r:id="rId17"/>
    <p:sldId id="265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08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90A3E-CB8F-4746-94E3-AE2002B5EB11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5C7A7-44E6-4472-9100-9EF8606B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5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AF787E4-9C96-4209-9440-2C585E6C70FA}" type="datetime1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54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B9B8-4F78-41D0-896E-14CDB1F7D1B8}" type="datetime1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2342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7EB9B8-4F78-41D0-896E-14CDB1F7D1B8}" type="datetime1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4668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7EB9B8-4F78-41D0-896E-14CDB1F7D1B8}" type="datetime1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3787820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7EB9B8-4F78-41D0-896E-14CDB1F7D1B8}" type="datetime1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511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B9B8-4F78-41D0-896E-14CDB1F7D1B8}" type="datetime1">
              <a:rPr lang="en-US" smtClean="0"/>
              <a:t>10/6/2020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59886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B9B8-4F78-41D0-896E-14CDB1F7D1B8}" type="datetime1">
              <a:rPr lang="en-US" smtClean="0"/>
              <a:t>10/6/2020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58080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B613-5E4E-468C-B071-19C476538D59}" type="datetime1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71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3B84F21-4A88-42E8-A92A-E54D184B8B71}" type="datetime1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0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E887-D0AB-4E35-A327-4B5ADB0B3DD2}" type="datetime1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1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AC905E4-8D71-484E-88D1-7307F2E3786C}" type="datetime1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3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146D-97B9-4D9D-91D8-58485562F170}" type="datetime1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9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D923-CAE8-429C-B006-903DC121B972}" type="datetime1">
              <a:rPr lang="en-US" smtClean="0"/>
              <a:t>10/6/2020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11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ACDB-3E9D-4252-BC0C-9080E43E0DDC}" type="datetime1">
              <a:rPr lang="en-US" smtClean="0"/>
              <a:t>10/6/2020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1C622-FD82-43BB-B727-E57236CD59A3}" type="datetime1">
              <a:rPr lang="en-US" smtClean="0"/>
              <a:t>10/6/2020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8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2B795-EEF0-4137-AC14-D47CDE88F7C0}" type="datetime1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22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2FC8E-070D-462D-ABD3-8E74F72346CE}" type="datetime1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6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EB9B8-4F78-41D0-896E-14CDB1F7D1B8}" type="datetime1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341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marsyas.info/downloads/datasets.htm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D825F7A-CF63-4DBE-A675-53AFFCEBC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45FCC-6CFA-4A4D-BADC-5070952DA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5888" y="673240"/>
            <a:ext cx="595191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Music Genre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09C4B-BEEF-254B-9A5B-0888CCCD3448}"/>
              </a:ext>
            </a:extLst>
          </p:cNvPr>
          <p:cNvSpPr txBox="1"/>
          <p:nvPr/>
        </p:nvSpPr>
        <p:spPr>
          <a:xfrm>
            <a:off x="5632265" y="4119613"/>
            <a:ext cx="5935535" cy="205876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Namita Anandaram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F7FAA-8D7B-48B1-BAE6-C92A114D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1454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8F730-4F50-4FE8-B07E-BC69AAF76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15A0D-60E6-4F72-B483-215C939E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32265" y="6351325"/>
            <a:ext cx="604800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https://github.com/nanandaram/Capstone_Music.git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90C9395-6E30-6F4B-88E8-332FA59BBE5C}"/>
              </a:ext>
            </a:extLst>
          </p:cNvPr>
          <p:cNvSpPr txBox="1">
            <a:spLocks/>
          </p:cNvSpPr>
          <p:nvPr/>
        </p:nvSpPr>
        <p:spPr>
          <a:xfrm>
            <a:off x="1290221" y="4674644"/>
            <a:ext cx="9144000" cy="935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71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A3EE-684E-451F-BF0E-2063C667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selection  and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9CFB8-C84B-45D4-BEC7-804054926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98320"/>
            <a:ext cx="10820400" cy="4420365"/>
          </a:xfrm>
        </p:spPr>
        <p:txBody>
          <a:bodyPr>
            <a:normAutofit/>
          </a:bodyPr>
          <a:lstStyle/>
          <a:p>
            <a:r>
              <a:rPr lang="en-US" dirty="0"/>
              <a:t>Standard scalar</a:t>
            </a:r>
          </a:p>
          <a:p>
            <a:pPr lvl="1"/>
            <a:r>
              <a:rPr lang="en-US" dirty="0"/>
              <a:t>Transform each value to the range about the mean 0 and standard deviation 1 </a:t>
            </a:r>
          </a:p>
          <a:p>
            <a:pPr lvl="1"/>
            <a:r>
              <a:rPr lang="en-US" dirty="0"/>
              <a:t>Used if data distribution is normal</a:t>
            </a:r>
          </a:p>
          <a:p>
            <a:r>
              <a:rPr lang="en-US" dirty="0" err="1"/>
              <a:t>MinMax</a:t>
            </a:r>
            <a:r>
              <a:rPr lang="en-US" dirty="0"/>
              <a:t> Scalar</a:t>
            </a:r>
          </a:p>
          <a:p>
            <a:pPr lvl="1"/>
            <a:r>
              <a:rPr lang="en-US" dirty="0"/>
              <a:t>Values is transformed proportionally with in range [0,1]</a:t>
            </a:r>
          </a:p>
          <a:p>
            <a:pPr lvl="1"/>
            <a:r>
              <a:rPr lang="en-US" dirty="0"/>
              <a:t>Used as first scalar choice since it preserves the shape of data set( no distortion)</a:t>
            </a:r>
          </a:p>
          <a:p>
            <a:r>
              <a:rPr lang="en-US" dirty="0"/>
              <a:t>Robust Scalar</a:t>
            </a:r>
          </a:p>
          <a:p>
            <a:pPr lvl="1"/>
            <a:r>
              <a:rPr lang="en-US" dirty="0"/>
              <a:t>Used for data with outliers</a:t>
            </a:r>
          </a:p>
          <a:p>
            <a:r>
              <a:rPr lang="en-US" dirty="0"/>
              <a:t>Except file name all 28 numeric feature were used for the model</a:t>
            </a:r>
          </a:p>
          <a:p>
            <a:pPr lvl="1"/>
            <a:r>
              <a:rPr lang="en-US" dirty="0"/>
              <a:t>Since the features were extracted from a wav file there were no missing or zero values in the features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07CA8-8B9D-49D4-ABBB-36570514A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3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D35D-0D7B-4585-BEE6-F75810DC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98C277B-4155-42DD-9B8F-5978ADF71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0487779"/>
              </p:ext>
            </p:extLst>
          </p:nvPr>
        </p:nvGraphicFramePr>
        <p:xfrm>
          <a:off x="548640" y="4610267"/>
          <a:ext cx="81153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1968829411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3941230702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65650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Testing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3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191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MinMax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39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Robust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63057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F02D5-41D3-46F2-92CE-A43C77B3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6C50BA-A71C-489D-8132-5FC10B4F716E}"/>
              </a:ext>
            </a:extLst>
          </p:cNvPr>
          <p:cNvSpPr txBox="1">
            <a:spLocks/>
          </p:cNvSpPr>
          <p:nvPr/>
        </p:nvSpPr>
        <p:spPr>
          <a:xfrm>
            <a:off x="685800" y="1798320"/>
            <a:ext cx="10820400" cy="281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Ensemble</a:t>
            </a:r>
          </a:p>
          <a:p>
            <a:pPr lvl="1"/>
            <a:r>
              <a:rPr lang="en-US" dirty="0"/>
              <a:t>Machine learning concept training multiple models using same learning algorithm</a:t>
            </a:r>
          </a:p>
          <a:p>
            <a:pPr lvl="1"/>
            <a:r>
              <a:rPr lang="en-US" dirty="0"/>
              <a:t>Minimizes noise, bias and variance and improve stability and accuracy</a:t>
            </a:r>
          </a:p>
          <a:p>
            <a:r>
              <a:rPr lang="en-US" dirty="0"/>
              <a:t>Bagging</a:t>
            </a:r>
          </a:p>
          <a:p>
            <a:pPr lvl="1"/>
            <a:r>
              <a:rPr lang="en-US" dirty="0"/>
              <a:t>To predict the class of data N learners are applied to the new observation</a:t>
            </a:r>
          </a:p>
          <a:p>
            <a:pPr lvl="1"/>
            <a:r>
              <a:rPr lang="en-US" dirty="0"/>
              <a:t>Result is obtained by averaging the response of N learners ( majority vote)</a:t>
            </a:r>
          </a:p>
        </p:txBody>
      </p:sp>
    </p:spTree>
    <p:extLst>
      <p:ext uri="{BB962C8B-B14F-4D97-AF65-F5344CB8AC3E}">
        <p14:creationId xmlns:p14="http://schemas.microsoft.com/office/powerpoint/2010/main" val="2983912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B3F9B-F566-4501-9503-015F1026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optimization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88B4DD0-3D15-4FA6-BF9F-83CB7CC7BF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373921"/>
              </p:ext>
            </p:extLst>
          </p:nvPr>
        </p:nvGraphicFramePr>
        <p:xfrm>
          <a:off x="685800" y="3317240"/>
          <a:ext cx="108204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2565896274"/>
                    </a:ext>
                  </a:extLst>
                </a:gridCol>
                <a:gridCol w="1318260">
                  <a:extLst>
                    <a:ext uri="{9D8B030D-6E8A-4147-A177-3AD203B41FA5}">
                      <a16:colId xmlns:a16="http://schemas.microsoft.com/office/drawing/2014/main" val="2104529138"/>
                    </a:ext>
                  </a:extLst>
                </a:gridCol>
                <a:gridCol w="1630680">
                  <a:extLst>
                    <a:ext uri="{9D8B030D-6E8A-4147-A177-3AD203B41FA5}">
                      <a16:colId xmlns:a16="http://schemas.microsoft.com/office/drawing/2014/main" val="1555663207"/>
                    </a:ext>
                  </a:extLst>
                </a:gridCol>
                <a:gridCol w="5166360">
                  <a:extLst>
                    <a:ext uri="{9D8B030D-6E8A-4147-A177-3AD203B41FA5}">
                      <a16:colId xmlns:a16="http://schemas.microsoft.com/office/drawing/2014/main" val="3212012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924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Criterion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gini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Gini, 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Measures quality of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74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Max-Depth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3,5,7,9,10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depth of 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0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Max_features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Auto, log2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feature to consider for best split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73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Min_sample_leaf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 samples required to at a leaf 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37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Min_sample_split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2,4,6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 sample required to split an internal 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2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bootstrap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True,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False whole data set is used to build each 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926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N_estimators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100,130,150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trees in the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7068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528F4-2847-4D94-9741-5DA4E538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5ADC11-5374-48DB-A1A6-B3B8734B4964}"/>
              </a:ext>
            </a:extLst>
          </p:cNvPr>
          <p:cNvSpPr txBox="1">
            <a:spLocks/>
          </p:cNvSpPr>
          <p:nvPr/>
        </p:nvSpPr>
        <p:spPr>
          <a:xfrm>
            <a:off x="685800" y="1798321"/>
            <a:ext cx="10820400" cy="15189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 fit combination generated 3240 fits for each 1080 candidates</a:t>
            </a:r>
          </a:p>
          <a:p>
            <a:r>
              <a:rPr lang="en-US" dirty="0" err="1"/>
              <a:t>Forest_grid_model.best_score</a:t>
            </a:r>
            <a:r>
              <a:rPr lang="en-US" dirty="0"/>
              <a:t>_ resulted in 59% accuracy less than original parameter value. </a:t>
            </a:r>
          </a:p>
          <a:p>
            <a:r>
              <a:rPr lang="en-US" dirty="0"/>
              <a:t>Abandoned parameter optimization as the score was not better than 61%</a:t>
            </a:r>
          </a:p>
        </p:txBody>
      </p:sp>
    </p:spTree>
    <p:extLst>
      <p:ext uri="{BB962C8B-B14F-4D97-AF65-F5344CB8AC3E}">
        <p14:creationId xmlns:p14="http://schemas.microsoft.com/office/powerpoint/2010/main" val="3531460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19D27-5FDA-48C1-9CBD-0B7C6382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F0F6E-040C-403C-9B36-67A89137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D40DFFE-301B-4662-B8B0-1F2F074FF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591" y="2069314"/>
            <a:ext cx="7038753" cy="402431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260F643-F8E1-4029-BE11-DCD40400AD2A}"/>
              </a:ext>
            </a:extLst>
          </p:cNvPr>
          <p:cNvSpPr txBox="1">
            <a:spLocks/>
          </p:cNvSpPr>
          <p:nvPr/>
        </p:nvSpPr>
        <p:spPr>
          <a:xfrm>
            <a:off x="685800" y="2057401"/>
            <a:ext cx="3886200" cy="4036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Since most of the feature fall within similar range all feature could be used for the Forest model.</a:t>
            </a:r>
          </a:p>
          <a:p>
            <a:r>
              <a:rPr lang="en-US" dirty="0" err="1"/>
              <a:t>Rmse</a:t>
            </a:r>
            <a:r>
              <a:rPr lang="en-US" dirty="0"/>
              <a:t> feature shows highest usage </a:t>
            </a:r>
          </a:p>
        </p:txBody>
      </p:sp>
    </p:spTree>
    <p:extLst>
      <p:ext uri="{BB962C8B-B14F-4D97-AF65-F5344CB8AC3E}">
        <p14:creationId xmlns:p14="http://schemas.microsoft.com/office/powerpoint/2010/main" val="185903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BD6EF-C0AC-49E2-A10F-9DCD0602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440" y="353275"/>
            <a:ext cx="8610600" cy="1293028"/>
          </a:xfrm>
        </p:spPr>
        <p:txBody>
          <a:bodyPr/>
          <a:lstStyle/>
          <a:p>
            <a:r>
              <a:rPr lang="en-US" dirty="0"/>
              <a:t>Classification report 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31E89A3-18EF-4957-A284-090DBA9D9D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4360345"/>
              </p:ext>
            </p:extLst>
          </p:nvPr>
        </p:nvGraphicFramePr>
        <p:xfrm>
          <a:off x="5471160" y="1646303"/>
          <a:ext cx="6598919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514054408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4055805878"/>
                    </a:ext>
                  </a:extLst>
                </a:gridCol>
                <a:gridCol w="929640">
                  <a:extLst>
                    <a:ext uri="{9D8B030D-6E8A-4147-A177-3AD203B41FA5}">
                      <a16:colId xmlns:a16="http://schemas.microsoft.com/office/drawing/2014/main" val="1612232511"/>
                    </a:ext>
                  </a:extLst>
                </a:gridCol>
                <a:gridCol w="1388892">
                  <a:extLst>
                    <a:ext uri="{9D8B030D-6E8A-4147-A177-3AD203B41FA5}">
                      <a16:colId xmlns:a16="http://schemas.microsoft.com/office/drawing/2014/main" val="113448449"/>
                    </a:ext>
                  </a:extLst>
                </a:gridCol>
                <a:gridCol w="1034267">
                  <a:extLst>
                    <a:ext uri="{9D8B030D-6E8A-4147-A177-3AD203B41FA5}">
                      <a16:colId xmlns:a16="http://schemas.microsoft.com/office/drawing/2014/main" val="336114285"/>
                    </a:ext>
                  </a:extLst>
                </a:gridCol>
              </a:tblGrid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210980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Blues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86224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Classical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045811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182002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Disco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100625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HipHop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475963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Jazz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619960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metal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990564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424490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reggae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672488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209417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348319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Macro </a:t>
                      </a:r>
                      <a:r>
                        <a:rPr lang="en-US" dirty="0" err="1"/>
                        <a:t>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894879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Weighted </a:t>
                      </a:r>
                      <a:r>
                        <a:rPr lang="en-US" dirty="0" err="1"/>
                        <a:t>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191358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67BBB0-03A2-48C4-9E33-F6D99B21EF99}"/>
              </a:ext>
            </a:extLst>
          </p:cNvPr>
          <p:cNvSpPr txBox="1">
            <a:spLocks/>
          </p:cNvSpPr>
          <p:nvPr/>
        </p:nvSpPr>
        <p:spPr>
          <a:xfrm>
            <a:off x="685800" y="2194560"/>
            <a:ext cx="379476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6DFF76-AAC6-4644-A10D-0D88D69E3FAF}"/>
              </a:ext>
            </a:extLst>
          </p:cNvPr>
          <p:cNvSpPr txBox="1">
            <a:spLocks/>
          </p:cNvSpPr>
          <p:nvPr/>
        </p:nvSpPr>
        <p:spPr>
          <a:xfrm>
            <a:off x="685800" y="2194560"/>
            <a:ext cx="379476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41DBB1-3813-48D3-9766-154FF619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2454405"/>
            <a:ext cx="4709161" cy="4312537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411FAFE-0A2E-4D70-84F0-1D8A2478E461}"/>
              </a:ext>
            </a:extLst>
          </p:cNvPr>
          <p:cNvSpPr txBox="1">
            <a:spLocks/>
          </p:cNvSpPr>
          <p:nvPr/>
        </p:nvSpPr>
        <p:spPr>
          <a:xfrm>
            <a:off x="575235" y="1577240"/>
            <a:ext cx="3456432" cy="617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087677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FCB4-B123-4F7E-A1D5-4F10C4D73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160" y="391694"/>
            <a:ext cx="8610599" cy="1303867"/>
          </a:xfrm>
        </p:spPr>
        <p:txBody>
          <a:bodyPr/>
          <a:lstStyle/>
          <a:p>
            <a:r>
              <a:rPr lang="en-US" dirty="0"/>
              <a:t>KNN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964ED-570E-410B-B7BB-94130470D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915" y="1168843"/>
            <a:ext cx="3456432" cy="617320"/>
          </a:xfrm>
        </p:spPr>
        <p:txBody>
          <a:bodyPr/>
          <a:lstStyle/>
          <a:p>
            <a:r>
              <a:rPr lang="en-US" dirty="0"/>
              <a:t>Standard scale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76279B-98D8-4808-82B2-C2A384A0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67" y="1858427"/>
            <a:ext cx="3454580" cy="2141133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AAF851-6BE1-46BF-9264-EC852B5D19F6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715083" y="1858427"/>
            <a:ext cx="3435276" cy="182620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D3C8CC-D086-40CB-872D-9A009C304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6857" y="1179629"/>
            <a:ext cx="3456432" cy="626534"/>
          </a:xfrm>
        </p:spPr>
        <p:txBody>
          <a:bodyPr/>
          <a:lstStyle/>
          <a:p>
            <a:r>
              <a:rPr lang="en-US" dirty="0" err="1"/>
              <a:t>MinMax</a:t>
            </a:r>
            <a:r>
              <a:rPr lang="en-US" dirty="0"/>
              <a:t> scale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0C1FC1-7DDD-4854-9798-EDDE0659086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366858" y="1858427"/>
            <a:ext cx="3456432" cy="21618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1A202F-9696-451E-842D-EB6CDEC484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7917" y="1159612"/>
            <a:ext cx="3456432" cy="626534"/>
          </a:xfrm>
        </p:spPr>
        <p:txBody>
          <a:bodyPr/>
          <a:lstStyle/>
          <a:p>
            <a:r>
              <a:rPr lang="en-US" dirty="0"/>
              <a:t>Robust scale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4E290E6-C990-44FE-BA93-EA989DAA0A1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1858427"/>
            <a:ext cx="3456432" cy="21934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30D65-A450-4E14-9BCE-0DF6B12A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4E4534-C952-4D4B-8F54-1BBB0CCE3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857" y="1876730"/>
            <a:ext cx="3456432" cy="21228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59FBE4-512E-4DD7-B602-E5EC6199D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917" y="1858427"/>
            <a:ext cx="3456433" cy="2141133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F0F0CE7-6D49-4F34-8060-F6F1D68008AF}"/>
              </a:ext>
            </a:extLst>
          </p:cNvPr>
          <p:cNvSpPr txBox="1">
            <a:spLocks/>
          </p:cNvSpPr>
          <p:nvPr/>
        </p:nvSpPr>
        <p:spPr>
          <a:xfrm>
            <a:off x="715083" y="5732255"/>
            <a:ext cx="3456432" cy="617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K=13, Test Acc : 0.676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897AB19-7310-45F5-992D-1C098DCFC29A}"/>
              </a:ext>
            </a:extLst>
          </p:cNvPr>
          <p:cNvSpPr txBox="1">
            <a:spLocks/>
          </p:cNvSpPr>
          <p:nvPr/>
        </p:nvSpPr>
        <p:spPr>
          <a:xfrm>
            <a:off x="4381500" y="5740060"/>
            <a:ext cx="3456432" cy="617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K=13, Test Acc: 0.70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F77279A-B4C1-49A2-83D5-1224ABF5A452}"/>
              </a:ext>
            </a:extLst>
          </p:cNvPr>
          <p:cNvSpPr txBox="1">
            <a:spLocks/>
          </p:cNvSpPr>
          <p:nvPr/>
        </p:nvSpPr>
        <p:spPr>
          <a:xfrm>
            <a:off x="8077200" y="5717788"/>
            <a:ext cx="3456432" cy="617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K=13, test Acc: 0.792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9B0091-DD9F-49B9-B722-4CCB71200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14" y="4038600"/>
            <a:ext cx="3454579" cy="18478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B73BA7-13B6-4558-93D5-CDC4C399B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121" y="4038601"/>
            <a:ext cx="3454579" cy="18478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E37478-DF9E-4CF0-87D4-C4C2C5110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327" y="4038600"/>
            <a:ext cx="3464021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70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C2788-C7CB-4C34-BF27-BAEF83FC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8A3CF-4D69-4F27-B1FF-16BE1E1B1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PCA Scatter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A1AB1A-EA5F-431E-9AD2-C7B15F253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67" y="2909145"/>
            <a:ext cx="3829050" cy="330953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5CC96-BABF-459F-9FF3-42C50112AC2C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0FCC8E-EFA0-433A-90E8-FB7AE9087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2171948"/>
            <a:ext cx="3456432" cy="626534"/>
          </a:xfrm>
        </p:spPr>
        <p:txBody>
          <a:bodyPr/>
          <a:lstStyle/>
          <a:p>
            <a:r>
              <a:rPr lang="en-US" dirty="0"/>
              <a:t>Cluster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773196-B8ED-40D9-930E-DD5A49205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340" y="2920218"/>
            <a:ext cx="3697220" cy="3298466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2BB42-CB7D-40C4-ABE9-67831B884D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93339" y="2888826"/>
            <a:ext cx="3456432" cy="33146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87D8D39-E836-4BC1-9DE3-FC4D0C5B5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91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FC66-2312-4A45-B082-C5563A307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4547" y="645724"/>
            <a:ext cx="9448800" cy="671348"/>
          </a:xfrm>
        </p:spPr>
        <p:txBody>
          <a:bodyPr>
            <a:normAutofit/>
          </a:bodyPr>
          <a:lstStyle/>
          <a:p>
            <a:r>
              <a:rPr lang="en-US" sz="3200" dirty="0"/>
              <a:t>Conclusions &amp; future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164D8-3213-41C1-8D54-C55473D05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1526564"/>
            <a:ext cx="9448800" cy="450847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forest was not the best fit.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More samples dint help increase test accuracy significantly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Parameter optimization resulted in lesser model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KNN had better accuracy compared to RF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Robust scaling had higher accuracy </a:t>
            </a:r>
            <a:r>
              <a:rPr lang="en-US" dirty="0" err="1"/>
              <a:t>upto</a:t>
            </a:r>
            <a:r>
              <a:rPr lang="en-US" dirty="0"/>
              <a:t> 80%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Since the data has more outliers KNN is better fit than 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Since the goal is music genre classification which further can be used for recommendation engine, it is not mission critical system less tolerant for errors, hence 80% accuracy will still be a good fit for the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work is to put this into a music recommendation engine.</a:t>
            </a:r>
          </a:p>
        </p:txBody>
      </p:sp>
    </p:spTree>
    <p:extLst>
      <p:ext uri="{BB962C8B-B14F-4D97-AF65-F5344CB8AC3E}">
        <p14:creationId xmlns:p14="http://schemas.microsoft.com/office/powerpoint/2010/main" val="478433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B5FA1-3331-49AF-AC28-9D6F16BA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170" y="2655565"/>
            <a:ext cx="664863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you!!!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Questions??</a:t>
            </a:r>
          </a:p>
        </p:txBody>
      </p:sp>
    </p:spTree>
    <p:extLst>
      <p:ext uri="{BB962C8B-B14F-4D97-AF65-F5344CB8AC3E}">
        <p14:creationId xmlns:p14="http://schemas.microsoft.com/office/powerpoint/2010/main" val="1278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7D7A-616C-45C4-9AD2-079E4BA9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901" y="365126"/>
            <a:ext cx="6894250" cy="7623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				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9117-6C94-4734-A0EB-36BF52AF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464"/>
            <a:ext cx="10515600" cy="504949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Data set from GTZAN </a:t>
            </a:r>
          </a:p>
          <a:p>
            <a:r>
              <a:rPr lang="en-US" sz="2400" dirty="0"/>
              <a:t>Using </a:t>
            </a:r>
            <a:r>
              <a:rPr lang="en-US" sz="2400" dirty="0" err="1"/>
              <a:t>Librosa</a:t>
            </a:r>
            <a:r>
              <a:rPr lang="en-US" sz="2400" dirty="0"/>
              <a:t> to extract features from the Audio files</a:t>
            </a:r>
          </a:p>
          <a:p>
            <a:pPr lvl="1"/>
            <a:r>
              <a:rPr lang="en-US" sz="2200" dirty="0"/>
              <a:t>Audio -&gt; Spectrogram -&gt; Feature data</a:t>
            </a:r>
          </a:p>
          <a:p>
            <a:r>
              <a:rPr lang="en-US" sz="2400" dirty="0"/>
              <a:t>Uploading into Amazon AWS for </a:t>
            </a:r>
            <a:r>
              <a:rPr lang="en-US" sz="2400" dirty="0" err="1"/>
              <a:t>Colab</a:t>
            </a:r>
            <a:r>
              <a:rPr lang="en-US" sz="2400" dirty="0"/>
              <a:t> connection</a:t>
            </a:r>
          </a:p>
          <a:p>
            <a:r>
              <a:rPr lang="en-US" sz="2400" dirty="0"/>
              <a:t>Using </a:t>
            </a:r>
            <a:r>
              <a:rPr lang="en-US" sz="2400" dirty="0" err="1"/>
              <a:t>Colab</a:t>
            </a:r>
            <a:r>
              <a:rPr lang="en-US" sz="2400" dirty="0"/>
              <a:t> to Test and Train Data</a:t>
            </a:r>
          </a:p>
          <a:p>
            <a:pPr lvl="1"/>
            <a:r>
              <a:rPr lang="en-US" sz="2200" dirty="0"/>
              <a:t>Random Forest</a:t>
            </a:r>
          </a:p>
          <a:p>
            <a:pPr lvl="1"/>
            <a:r>
              <a:rPr lang="en-US" sz="2200" dirty="0"/>
              <a:t>KNN</a:t>
            </a:r>
          </a:p>
          <a:p>
            <a:pPr lvl="1"/>
            <a:r>
              <a:rPr lang="en-US" sz="2200" dirty="0" err="1"/>
              <a:t>Kmean</a:t>
            </a:r>
            <a:r>
              <a:rPr lang="en-US" sz="2200" dirty="0"/>
              <a:t> (unsupervised learning) </a:t>
            </a:r>
          </a:p>
          <a:p>
            <a:r>
              <a:rPr lang="en-US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24375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7D7A-616C-45C4-9AD2-079E4BA9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7299" y="570736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9117-6C94-4734-A0EB-36BF52AF39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0299" y="2263139"/>
            <a:ext cx="5334000" cy="402412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GTZAN dataset </a:t>
            </a:r>
          </a:p>
          <a:p>
            <a:r>
              <a:rPr lang="en-US" sz="2000" dirty="0"/>
              <a:t>The dataset consists of 1000 audio tracks each 30 seconds long.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BF6D9C-2EA5-4FC2-BA30-E562B0E034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The 10 genres are:</a:t>
            </a:r>
          </a:p>
          <a:p>
            <a:pPr lvl="1"/>
            <a:r>
              <a:rPr lang="en-US" sz="1800" dirty="0"/>
              <a:t>Blues</a:t>
            </a:r>
          </a:p>
          <a:p>
            <a:pPr lvl="1"/>
            <a:r>
              <a:rPr lang="en-US" sz="1800" dirty="0"/>
              <a:t>Classical </a:t>
            </a:r>
          </a:p>
          <a:p>
            <a:pPr lvl="1"/>
            <a:r>
              <a:rPr lang="en-US" sz="1800" dirty="0"/>
              <a:t>Country</a:t>
            </a:r>
          </a:p>
          <a:p>
            <a:pPr lvl="1"/>
            <a:r>
              <a:rPr lang="en-US" sz="1800" dirty="0"/>
              <a:t>Rock</a:t>
            </a:r>
          </a:p>
          <a:p>
            <a:pPr lvl="1"/>
            <a:r>
              <a:rPr lang="en-US" sz="1800" dirty="0"/>
              <a:t>Disco</a:t>
            </a:r>
          </a:p>
          <a:p>
            <a:pPr lvl="1"/>
            <a:r>
              <a:rPr lang="en-US" sz="1800" dirty="0"/>
              <a:t>Reggae</a:t>
            </a:r>
          </a:p>
          <a:p>
            <a:pPr lvl="1"/>
            <a:r>
              <a:rPr lang="en-US" sz="1800" dirty="0"/>
              <a:t>Hip-hop</a:t>
            </a:r>
          </a:p>
          <a:p>
            <a:pPr lvl="1"/>
            <a:r>
              <a:rPr lang="en-US" sz="1800" dirty="0"/>
              <a:t>Jazz</a:t>
            </a:r>
          </a:p>
          <a:p>
            <a:pPr lvl="1"/>
            <a:r>
              <a:rPr lang="en-US" sz="1800" dirty="0"/>
              <a:t>Metal</a:t>
            </a:r>
          </a:p>
          <a:p>
            <a:pPr lvl="1"/>
            <a:r>
              <a:rPr lang="en-US" sz="1800" dirty="0"/>
              <a:t>Pop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E0FB8-41D5-48D3-903A-66786232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hlinkClick r:id="rId2"/>
              </a:rPr>
              <a:t>http://marsyas.info/downloads/datasets.html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5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FC8B57-8385-47C9-994E-54BAA1FF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33" y="780853"/>
            <a:ext cx="8610599" cy="1303867"/>
          </a:xfrm>
        </p:spPr>
        <p:txBody>
          <a:bodyPr/>
          <a:lstStyle/>
          <a:p>
            <a:r>
              <a:rPr lang="en-US" dirty="0"/>
              <a:t>Tools &amp; technologies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0BA03A-1ED1-4EB8-9BC4-0B030AEFE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Technologies Used: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BFC4CB-810B-4EEC-826C-3AC0519D1BBB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Amazon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4B76D9-E949-414B-AE05-FF031EDCB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Libraries used: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0107B6-8025-4D0E-AA1A-EF1E863ABFD4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Sklearn</a:t>
            </a:r>
            <a:r>
              <a:rPr lang="en-US" dirty="0"/>
              <a:t>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Librosa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Ensemble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B9D4B-7772-4D55-AB78-0C9F67E3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83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64AC-7314-41F7-B06B-93B8004B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B45B4C-7103-4D39-A4FD-B5997B6A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" y="2050545"/>
            <a:ext cx="6093143" cy="43053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C2C3572-3B3B-4566-B6A6-AA7B8BA4E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0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EA8F1F-26A6-4462-A64B-6BADBC6A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20" y="1337812"/>
            <a:ext cx="1371602" cy="914401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EB272-8B21-4F4E-9BB7-03B2FE61A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3" y="1355739"/>
            <a:ext cx="1371602" cy="914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43054-0283-4945-BAC5-48AE25B9B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9" y="1355739"/>
            <a:ext cx="1371601" cy="914401"/>
          </a:xfrm>
          <a:prstGeom prst="rect">
            <a:avLst/>
          </a:prstGeom>
        </p:spPr>
      </p:pic>
      <p:pic>
        <p:nvPicPr>
          <p:cNvPr id="10" name="Picture 9" descr="A picture containing water, large, sitting, person&#10;&#10;Description automatically generated">
            <a:extLst>
              <a:ext uri="{FF2B5EF4-FFF2-40B4-BE49-F238E27FC236}">
                <a16:creationId xmlns:a16="http://schemas.microsoft.com/office/drawing/2014/main" id="{1597B19D-9905-4876-8B13-227EC87AD5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75" y="2502021"/>
            <a:ext cx="1371602" cy="914401"/>
          </a:xfrm>
          <a:prstGeom prst="rect">
            <a:avLst/>
          </a:prstGeom>
        </p:spPr>
      </p:pic>
      <p:pic>
        <p:nvPicPr>
          <p:cNvPr id="12" name="Picture 11" descr="A picture containing water, boat, person, large&#10;&#10;Description automatically generated">
            <a:extLst>
              <a:ext uri="{FF2B5EF4-FFF2-40B4-BE49-F238E27FC236}">
                <a16:creationId xmlns:a16="http://schemas.microsoft.com/office/drawing/2014/main" id="{748F0FBF-B771-4B85-951D-6C49F9D76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1" y="2499831"/>
            <a:ext cx="1371602" cy="914401"/>
          </a:xfrm>
          <a:prstGeom prst="rect">
            <a:avLst/>
          </a:prstGeom>
        </p:spPr>
      </p:pic>
      <p:pic>
        <p:nvPicPr>
          <p:cNvPr id="14" name="Picture 13" descr="A picture containing flock, water, person&#10;&#10;Description automatically generated">
            <a:extLst>
              <a:ext uri="{FF2B5EF4-FFF2-40B4-BE49-F238E27FC236}">
                <a16:creationId xmlns:a16="http://schemas.microsoft.com/office/drawing/2014/main" id="{F3334B5E-3BC3-4088-A855-B23F5BE072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8" y="2499831"/>
            <a:ext cx="1371602" cy="914401"/>
          </a:xfrm>
          <a:prstGeom prst="rect">
            <a:avLst/>
          </a:prstGeom>
        </p:spPr>
      </p:pic>
      <p:pic>
        <p:nvPicPr>
          <p:cNvPr id="16" name="Picture 1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6C05A5E-8537-404B-A0E3-A1FF881EE9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151" y="1337812"/>
            <a:ext cx="1371601" cy="914401"/>
          </a:xfrm>
          <a:prstGeom prst="rect">
            <a:avLst/>
          </a:prstGeom>
        </p:spPr>
      </p:pic>
      <p:pic>
        <p:nvPicPr>
          <p:cNvPr id="18" name="Picture 17" descr="A picture containing large, water, person, standing&#10;&#10;Description automatically generated">
            <a:extLst>
              <a:ext uri="{FF2B5EF4-FFF2-40B4-BE49-F238E27FC236}">
                <a16:creationId xmlns:a16="http://schemas.microsoft.com/office/drawing/2014/main" id="{F77E2934-A6FC-416F-807E-70A777C66A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94" y="2499831"/>
            <a:ext cx="1371602" cy="914401"/>
          </a:xfrm>
          <a:prstGeom prst="rect">
            <a:avLst/>
          </a:prstGeom>
        </p:spPr>
      </p:pic>
      <p:pic>
        <p:nvPicPr>
          <p:cNvPr id="20" name="Picture 1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54523E-B52F-4F34-AD16-52B40F802A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1" y="1345048"/>
            <a:ext cx="1371602" cy="914401"/>
          </a:xfrm>
          <a:prstGeom prst="rect">
            <a:avLst/>
          </a:prstGeom>
        </p:spPr>
      </p:pic>
      <p:pic>
        <p:nvPicPr>
          <p:cNvPr id="22" name="Picture 21" descr="A picture containing water, large, person, boat&#10;&#10;Description automatically generated">
            <a:extLst>
              <a:ext uri="{FF2B5EF4-FFF2-40B4-BE49-F238E27FC236}">
                <a16:creationId xmlns:a16="http://schemas.microsoft.com/office/drawing/2014/main" id="{D2CA1486-4C84-40D2-B391-8DF5E19E8F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1" y="2499832"/>
            <a:ext cx="1371602" cy="914401"/>
          </a:xfrm>
          <a:prstGeom prst="rect">
            <a:avLst/>
          </a:prstGeom>
        </p:spPr>
      </p:pic>
      <p:pic>
        <p:nvPicPr>
          <p:cNvPr id="24" name="Picture 2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089A1DA-A555-4DF4-8C2A-4030B60BA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20" y="4451178"/>
            <a:ext cx="1371602" cy="914401"/>
          </a:xfrm>
          <a:prstGeom prst="rect">
            <a:avLst/>
          </a:prstGeom>
        </p:spPr>
      </p:pic>
      <p:pic>
        <p:nvPicPr>
          <p:cNvPr id="26" name="Picture 25" descr="A picture containing water, boat, large, sitting&#10;&#10;Description automatically generated">
            <a:extLst>
              <a:ext uri="{FF2B5EF4-FFF2-40B4-BE49-F238E27FC236}">
                <a16:creationId xmlns:a16="http://schemas.microsoft.com/office/drawing/2014/main" id="{F0EE0EA2-1B3F-400E-BC51-0B57D88FD7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20" y="5615387"/>
            <a:ext cx="1371602" cy="9144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1811DD-329A-43B5-BC53-0897AAAC73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1" y="4451178"/>
            <a:ext cx="1371602" cy="914401"/>
          </a:xfrm>
          <a:prstGeom prst="rect">
            <a:avLst/>
          </a:prstGeom>
        </p:spPr>
      </p:pic>
      <p:pic>
        <p:nvPicPr>
          <p:cNvPr id="30" name="Picture 29" descr="A picture containing water, person, flock, large&#10;&#10;Description automatically generated">
            <a:extLst>
              <a:ext uri="{FF2B5EF4-FFF2-40B4-BE49-F238E27FC236}">
                <a16:creationId xmlns:a16="http://schemas.microsoft.com/office/drawing/2014/main" id="{C17DC7BE-A6B0-4070-A768-1520FEE75D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1" y="5615387"/>
            <a:ext cx="1371602" cy="9144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5A68D88-880B-4A88-952E-BD7774DF09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8" y="4451178"/>
            <a:ext cx="1371602" cy="914401"/>
          </a:xfrm>
          <a:prstGeom prst="rect">
            <a:avLst/>
          </a:prstGeom>
        </p:spPr>
      </p:pic>
      <p:pic>
        <p:nvPicPr>
          <p:cNvPr id="34" name="Picture 33" descr="A picture containing water, large, person, flock&#10;&#10;Description automatically generated">
            <a:extLst>
              <a:ext uri="{FF2B5EF4-FFF2-40B4-BE49-F238E27FC236}">
                <a16:creationId xmlns:a16="http://schemas.microsoft.com/office/drawing/2014/main" id="{C8D444D2-05DF-47D5-905B-4FB02A42A4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9" y="5615387"/>
            <a:ext cx="1371602" cy="914401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1EA014DE-D325-4C9D-BE0C-CC1251C4C5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94" y="4473140"/>
            <a:ext cx="1371603" cy="914402"/>
          </a:xfrm>
          <a:prstGeom prst="rect">
            <a:avLst/>
          </a:prstGeom>
        </p:spPr>
      </p:pic>
      <p:pic>
        <p:nvPicPr>
          <p:cNvPr id="38" name="Picture 37" descr="A picture containing water, large, person&#10;&#10;Description automatically generated">
            <a:extLst>
              <a:ext uri="{FF2B5EF4-FFF2-40B4-BE49-F238E27FC236}">
                <a16:creationId xmlns:a16="http://schemas.microsoft.com/office/drawing/2014/main" id="{AF1A11E3-925E-4E97-BEF1-5141B664186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94" y="5638952"/>
            <a:ext cx="1371602" cy="914401"/>
          </a:xfrm>
          <a:prstGeom prst="rect">
            <a:avLst/>
          </a:prstGeom>
        </p:spPr>
      </p:pic>
      <p:pic>
        <p:nvPicPr>
          <p:cNvPr id="40" name="Picture 3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BB7CC6D-88C1-4330-A727-8179A741FD4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1" y="4451178"/>
            <a:ext cx="1371602" cy="914401"/>
          </a:xfrm>
          <a:prstGeom prst="rect">
            <a:avLst/>
          </a:prstGeom>
        </p:spPr>
      </p:pic>
      <p:pic>
        <p:nvPicPr>
          <p:cNvPr id="42" name="Picture 41" descr="A picture containing water, boat, large, person&#10;&#10;Description automatically generated">
            <a:extLst>
              <a:ext uri="{FF2B5EF4-FFF2-40B4-BE49-F238E27FC236}">
                <a16:creationId xmlns:a16="http://schemas.microsoft.com/office/drawing/2014/main" id="{02A7069E-3075-456A-BA12-78D6BCDAF75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0" y="5638952"/>
            <a:ext cx="1371602" cy="91440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55553F9-71C0-4514-829A-A551C34BFB41}"/>
              </a:ext>
            </a:extLst>
          </p:cNvPr>
          <p:cNvSpPr txBox="1"/>
          <p:nvPr/>
        </p:nvSpPr>
        <p:spPr>
          <a:xfrm>
            <a:off x="1800519" y="3569434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285251-9C10-4FE5-B072-328903EBB87D}"/>
              </a:ext>
            </a:extLst>
          </p:cNvPr>
          <p:cNvSpPr txBox="1"/>
          <p:nvPr/>
        </p:nvSpPr>
        <p:spPr>
          <a:xfrm>
            <a:off x="3745381" y="3557795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04289D-45A2-414A-A158-BDCCD7593368}"/>
              </a:ext>
            </a:extLst>
          </p:cNvPr>
          <p:cNvSpPr txBox="1"/>
          <p:nvPr/>
        </p:nvSpPr>
        <p:spPr>
          <a:xfrm>
            <a:off x="5775088" y="353330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Country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24F5D3-7246-4E92-81AF-D817D4318C95}"/>
              </a:ext>
            </a:extLst>
          </p:cNvPr>
          <p:cNvSpPr txBox="1"/>
          <p:nvPr/>
        </p:nvSpPr>
        <p:spPr>
          <a:xfrm>
            <a:off x="7804794" y="353330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8F1845-F02F-4E71-9BE5-D3E8A95F79B9}"/>
              </a:ext>
            </a:extLst>
          </p:cNvPr>
          <p:cNvSpPr txBox="1"/>
          <p:nvPr/>
        </p:nvSpPr>
        <p:spPr>
          <a:xfrm>
            <a:off x="9834500" y="353330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Hip-Hop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3CF804-E022-48B9-821E-970E8012BD3F}"/>
              </a:ext>
            </a:extLst>
          </p:cNvPr>
          <p:cNvSpPr txBox="1"/>
          <p:nvPr/>
        </p:nvSpPr>
        <p:spPr>
          <a:xfrm>
            <a:off x="1800518" y="4010306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Jazz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3D6FBE-35F2-47A8-BDE2-40C27CFD1E39}"/>
              </a:ext>
            </a:extLst>
          </p:cNvPr>
          <p:cNvSpPr txBox="1"/>
          <p:nvPr/>
        </p:nvSpPr>
        <p:spPr>
          <a:xfrm>
            <a:off x="3745380" y="4070690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E728A4-F900-46E2-8E1E-2626D3E2101F}"/>
              </a:ext>
            </a:extLst>
          </p:cNvPr>
          <p:cNvSpPr txBox="1"/>
          <p:nvPr/>
        </p:nvSpPr>
        <p:spPr>
          <a:xfrm>
            <a:off x="5775088" y="399355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3DCAE9-69D0-439B-8D78-B672370788A4}"/>
              </a:ext>
            </a:extLst>
          </p:cNvPr>
          <p:cNvSpPr txBox="1"/>
          <p:nvPr/>
        </p:nvSpPr>
        <p:spPr>
          <a:xfrm>
            <a:off x="7804794" y="4003224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Reggae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EAE5B9-F6F5-410B-A06E-1B05C04626CB}"/>
              </a:ext>
            </a:extLst>
          </p:cNvPr>
          <p:cNvSpPr txBox="1"/>
          <p:nvPr/>
        </p:nvSpPr>
        <p:spPr>
          <a:xfrm>
            <a:off x="9834499" y="4013775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A970D3-D04A-45B5-A10B-1DD7CAC41102}"/>
              </a:ext>
            </a:extLst>
          </p:cNvPr>
          <p:cNvSpPr txBox="1"/>
          <p:nvPr/>
        </p:nvSpPr>
        <p:spPr>
          <a:xfrm>
            <a:off x="4904877" y="3706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err="1"/>
              <a:t>Spectogram</a:t>
            </a:r>
            <a:r>
              <a:rPr lang="en-US" dirty="0"/>
              <a:t> and Waveform</a:t>
            </a:r>
          </a:p>
        </p:txBody>
      </p:sp>
    </p:spTree>
    <p:extLst>
      <p:ext uri="{BB962C8B-B14F-4D97-AF65-F5344CB8AC3E}">
        <p14:creationId xmlns:p14="http://schemas.microsoft.com/office/powerpoint/2010/main" val="2088333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35EC3-DDBE-8643-BC44-E7C9EB587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264" y="3916680"/>
            <a:ext cx="10820400" cy="275920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2146F-729E-4B7C-8C9A-4D347B1F2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28" y="1379757"/>
            <a:ext cx="11621343" cy="2308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122EA4-F03A-4BB9-A629-F1E3BFD5D256}"/>
              </a:ext>
            </a:extLst>
          </p:cNvPr>
          <p:cNvSpPr txBox="1"/>
          <p:nvPr/>
        </p:nvSpPr>
        <p:spPr>
          <a:xfrm>
            <a:off x="396239" y="3916680"/>
            <a:ext cx="115104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Spectogram</a:t>
            </a:r>
            <a:r>
              <a:rPr lang="en-US" dirty="0"/>
              <a:t> </a:t>
            </a:r>
          </a:p>
          <a:p>
            <a:r>
              <a:rPr lang="en-US" dirty="0"/>
              <a:t>	Visual representation of the spectrum of frequencies of sound or other signals as they vary with 	time with vertical axis showing frequencies and horizontal showing time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Zero Crossing Rate </a:t>
            </a:r>
          </a:p>
          <a:p>
            <a:r>
              <a:rPr lang="en-US" dirty="0"/>
              <a:t>	The rate at which a signal changes from positive to negative.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464A9C7-11EC-4DAC-BFBE-B888B803D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065" y="291654"/>
            <a:ext cx="8610599" cy="1303867"/>
          </a:xfrm>
        </p:spPr>
        <p:txBody>
          <a:bodyPr/>
          <a:lstStyle/>
          <a:p>
            <a:r>
              <a:rPr lang="en-US" dirty="0"/>
              <a:t>Output	</a:t>
            </a:r>
          </a:p>
        </p:txBody>
      </p:sp>
    </p:spTree>
    <p:extLst>
      <p:ext uri="{BB962C8B-B14F-4D97-AF65-F5344CB8AC3E}">
        <p14:creationId xmlns:p14="http://schemas.microsoft.com/office/powerpoint/2010/main" val="1408349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0A00-B53A-4C5D-BF75-1818088AB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07173"/>
            <a:ext cx="8610600" cy="1293028"/>
          </a:xfrm>
        </p:spPr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1E47-4C49-470B-9F5B-337B39E74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10820400" cy="4770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Filename</a:t>
            </a:r>
          </a:p>
          <a:p>
            <a:r>
              <a:rPr lang="en-US" dirty="0" err="1"/>
              <a:t>Chroma_stft</a:t>
            </a:r>
            <a:r>
              <a:rPr lang="en-US" dirty="0"/>
              <a:t> –Short-time Fourier transform</a:t>
            </a:r>
          </a:p>
          <a:p>
            <a:pPr lvl="1"/>
            <a:r>
              <a:rPr lang="en-US" sz="1600" dirty="0"/>
              <a:t>Determine the sinusoidal frequency</a:t>
            </a:r>
          </a:p>
          <a:p>
            <a:r>
              <a:rPr lang="en-US" dirty="0" err="1"/>
              <a:t>Spectral_centroid</a:t>
            </a:r>
            <a:endParaRPr lang="en-US" dirty="0"/>
          </a:p>
          <a:p>
            <a:pPr lvl="1"/>
            <a:r>
              <a:rPr lang="en-US" dirty="0"/>
              <a:t>Indicates where the “Center of mass” for a sound is located</a:t>
            </a:r>
          </a:p>
          <a:p>
            <a:r>
              <a:rPr lang="en-US" dirty="0"/>
              <a:t>Chroma frequencies</a:t>
            </a:r>
          </a:p>
          <a:p>
            <a:pPr lvl="1"/>
            <a:r>
              <a:rPr lang="en-US" dirty="0"/>
              <a:t>Entire spectrum is projected onto 12 bins representing 12 distinct </a:t>
            </a:r>
            <a:r>
              <a:rPr lang="en-US" dirty="0" err="1"/>
              <a:t>seminotes</a:t>
            </a:r>
            <a:endParaRPr lang="en-US" dirty="0"/>
          </a:p>
          <a:p>
            <a:r>
              <a:rPr lang="en-US" dirty="0" err="1"/>
              <a:t>Rolloff</a:t>
            </a:r>
            <a:r>
              <a:rPr lang="en-US" dirty="0"/>
              <a:t> </a:t>
            </a:r>
          </a:p>
          <a:p>
            <a:pPr lvl="1"/>
            <a:r>
              <a:rPr lang="en-US" sz="1500" dirty="0"/>
              <a:t>The reduction of signal level as the frequency of the signals moves away from the cut-off frequency</a:t>
            </a:r>
          </a:p>
          <a:p>
            <a:r>
              <a:rPr lang="en-US" dirty="0"/>
              <a:t>Zero crossing rate</a:t>
            </a:r>
          </a:p>
          <a:p>
            <a:pPr lvl="1"/>
            <a:r>
              <a:rPr lang="en-US" sz="1600" dirty="0"/>
              <a:t>Rate of sign-changes along a signal</a:t>
            </a:r>
          </a:p>
          <a:p>
            <a:r>
              <a:rPr lang="en-US" dirty="0" err="1"/>
              <a:t>Mfcc</a:t>
            </a:r>
            <a:r>
              <a:rPr lang="en-US" dirty="0"/>
              <a:t> {1-20} - Mel-Frequency Cepstral Coefficients</a:t>
            </a:r>
          </a:p>
          <a:p>
            <a:pPr lvl="1"/>
            <a:r>
              <a:rPr lang="en-US" sz="1400" dirty="0"/>
              <a:t>Describes the overall shape of a spectral envelope</a:t>
            </a:r>
          </a:p>
          <a:p>
            <a:r>
              <a:rPr lang="en-US" dirty="0"/>
              <a:t>Label – The genres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4A2850-2C0F-41BD-928C-06F2DA3C7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49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87F3-187B-425D-9FB0-7937A1EE1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760" y="137030"/>
            <a:ext cx="8610600" cy="1036450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8" name="Content Placeholder 7" descr="Background pattern&#10;&#10;Description automatically generated">
            <a:extLst>
              <a:ext uri="{FF2B5EF4-FFF2-40B4-BE49-F238E27FC236}">
                <a16:creationId xmlns:a16="http://schemas.microsoft.com/office/drawing/2014/main" id="{1655BDC8-8BEF-4AFE-934F-1E1EF3F29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07" y="944880"/>
            <a:ext cx="11394129" cy="562604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15586-3EC2-44EE-8AD9-9D555689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5846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2941</TotalTime>
  <Words>836</Words>
  <Application>Microsoft Office PowerPoint</Application>
  <PresentationFormat>Widescreen</PresentationFormat>
  <Paragraphs>234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Century Gothic</vt:lpstr>
      <vt:lpstr>Vapor Trail</vt:lpstr>
      <vt:lpstr>Music Genre Classification</vt:lpstr>
      <vt:lpstr>    Outline</vt:lpstr>
      <vt:lpstr>Data</vt:lpstr>
      <vt:lpstr>Tools &amp; technologies </vt:lpstr>
      <vt:lpstr>Workflow</vt:lpstr>
      <vt:lpstr>PowerPoint Presentation</vt:lpstr>
      <vt:lpstr>Output </vt:lpstr>
      <vt:lpstr>Feature extraction</vt:lpstr>
      <vt:lpstr>Exploratory data analysis</vt:lpstr>
      <vt:lpstr>Features selection  and Scaling</vt:lpstr>
      <vt:lpstr>Random forest </vt:lpstr>
      <vt:lpstr>Parameter optimization</vt:lpstr>
      <vt:lpstr>Feature importance</vt:lpstr>
      <vt:lpstr>Classification report </vt:lpstr>
      <vt:lpstr>KNN</vt:lpstr>
      <vt:lpstr>Kmeans</vt:lpstr>
      <vt:lpstr>Conclusions &amp; future work</vt:lpstr>
      <vt:lpstr>Thank you!!!   Questions??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Genre Classification</dc:title>
  <dc:creator>John Palalia</dc:creator>
  <cp:lastModifiedBy>Namitha Anandaram</cp:lastModifiedBy>
  <cp:revision>40</cp:revision>
  <dcterms:created xsi:type="dcterms:W3CDTF">2020-08-05T01:11:28Z</dcterms:created>
  <dcterms:modified xsi:type="dcterms:W3CDTF">2020-10-09T03:52:22Z</dcterms:modified>
</cp:coreProperties>
</file>